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63" r:id="rId2"/>
    <p:sldId id="650" r:id="rId3"/>
    <p:sldId id="654" r:id="rId4"/>
    <p:sldId id="661" r:id="rId5"/>
    <p:sldId id="648" r:id="rId6"/>
    <p:sldId id="660" r:id="rId7"/>
    <p:sldId id="627" r:id="rId8"/>
    <p:sldId id="628" r:id="rId9"/>
    <p:sldId id="662" r:id="rId10"/>
    <p:sldId id="629" r:id="rId11"/>
    <p:sldId id="639" r:id="rId12"/>
    <p:sldId id="642" r:id="rId13"/>
    <p:sldId id="631" r:id="rId14"/>
    <p:sldId id="641" r:id="rId15"/>
    <p:sldId id="640" r:id="rId16"/>
    <p:sldId id="630" r:id="rId17"/>
    <p:sldId id="651" r:id="rId18"/>
    <p:sldId id="625" r:id="rId19"/>
    <p:sldId id="643" r:id="rId20"/>
    <p:sldId id="663" r:id="rId21"/>
  </p:sldIdLst>
  <p:sldSz cx="9144000" cy="6858000" type="screen4x3"/>
  <p:notesSz cx="7315200" cy="9601200"/>
  <p:embeddedFontLst>
    <p:embeddedFont>
      <p:font typeface="cmsy10" panose="020B0604020202020204"/>
      <p:regular r:id="rId24"/>
    </p:embeddedFont>
    <p:embeddedFont>
      <p:font typeface="Marlett" pitchFamily="2" charset="2"/>
      <p:regular r:id="rId25"/>
    </p:embeddedFont>
  </p:embeddedFontLst>
  <p:defaultTextStyle>
    <a:defPPr>
      <a:defRPr lang="en-CA"/>
    </a:defPPr>
    <a:lvl1pPr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C50D"/>
    <a:srgbClr val="FED86E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78CE0-145F-4716-BAB6-246035444614}" v="2" dt="2024-04-10T16:48:44.2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 autoAdjust="0"/>
    <p:restoredTop sz="82857" autoAdjust="0"/>
  </p:normalViewPr>
  <p:slideViewPr>
    <p:cSldViewPr>
      <p:cViewPr varScale="1">
        <p:scale>
          <a:sx n="133" d="100"/>
          <a:sy n="133" d="100"/>
        </p:scale>
        <p:origin x="249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3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Gunsinger" userId="aee49372-32f5-4386-b221-5bc7f8ed3d7d" providerId="ADAL" clId="{97B78CE0-145F-4716-BAB6-246035444614}"/>
    <pc:docChg chg="undo custSel modSld">
      <pc:chgData name="Erin Gunsinger" userId="aee49372-32f5-4386-b221-5bc7f8ed3d7d" providerId="ADAL" clId="{97B78CE0-145F-4716-BAB6-246035444614}" dt="2024-04-10T16:49:30.522" v="111" actId="20577"/>
      <pc:docMkLst>
        <pc:docMk/>
      </pc:docMkLst>
      <pc:sldChg chg="modNotesTx">
        <pc:chgData name="Erin Gunsinger" userId="aee49372-32f5-4386-b221-5bc7f8ed3d7d" providerId="ADAL" clId="{97B78CE0-145F-4716-BAB6-246035444614}" dt="2024-04-10T16:47:48.939" v="4"/>
        <pc:sldMkLst>
          <pc:docMk/>
          <pc:sldMk cId="3003831790" sldId="643"/>
        </pc:sldMkLst>
      </pc:sldChg>
      <pc:sldChg chg="modSp mod modNotesTx">
        <pc:chgData name="Erin Gunsinger" userId="aee49372-32f5-4386-b221-5bc7f8ed3d7d" providerId="ADAL" clId="{97B78CE0-145F-4716-BAB6-246035444614}" dt="2024-04-10T16:47:27.446" v="3" actId="20577"/>
        <pc:sldMkLst>
          <pc:docMk/>
          <pc:sldMk cId="3685250273" sldId="651"/>
        </pc:sldMkLst>
        <pc:spChg chg="mod">
          <ac:chgData name="Erin Gunsinger" userId="aee49372-32f5-4386-b221-5bc7f8ed3d7d" providerId="ADAL" clId="{97B78CE0-145F-4716-BAB6-246035444614}" dt="2024-04-10T16:47:17.636" v="2" actId="20577"/>
          <ac:spMkLst>
            <pc:docMk/>
            <pc:sldMk cId="3685250273" sldId="651"/>
            <ac:spMk id="3" creationId="{00000000-0000-0000-0000-000000000000}"/>
          </ac:spMkLst>
        </pc:spChg>
      </pc:sldChg>
      <pc:sldChg chg="modNotesTx">
        <pc:chgData name="Erin Gunsinger" userId="aee49372-32f5-4386-b221-5bc7f8ed3d7d" providerId="ADAL" clId="{97B78CE0-145F-4716-BAB6-246035444614}" dt="2024-04-10T16:46:45.058" v="0"/>
        <pc:sldMkLst>
          <pc:docMk/>
          <pc:sldMk cId="2933244703" sldId="654"/>
        </pc:sldMkLst>
      </pc:sldChg>
      <pc:sldChg chg="modSp mod modNotesTx">
        <pc:chgData name="Erin Gunsinger" userId="aee49372-32f5-4386-b221-5bc7f8ed3d7d" providerId="ADAL" clId="{97B78CE0-145F-4716-BAB6-246035444614}" dt="2024-04-10T16:49:30.522" v="111" actId="20577"/>
        <pc:sldMkLst>
          <pc:docMk/>
          <pc:sldMk cId="2215168882" sldId="663"/>
        </pc:sldMkLst>
        <pc:spChg chg="mod">
          <ac:chgData name="Erin Gunsinger" userId="aee49372-32f5-4386-b221-5bc7f8ed3d7d" providerId="ADAL" clId="{97B78CE0-145F-4716-BAB6-246035444614}" dt="2024-04-10T16:49:02.491" v="20" actId="1076"/>
          <ac:spMkLst>
            <pc:docMk/>
            <pc:sldMk cId="2215168882" sldId="663"/>
            <ac:spMk id="5" creationId="{10DFA315-E0A5-EFD8-2780-DA83F99FFB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4" tIns="48522" rIns="97044" bIns="48522" numCol="1" anchor="t" anchorCtr="0" compatLnSpc="1">
            <a:prstTxWarp prst="textNoShape">
              <a:avLst/>
            </a:prstTxWarp>
          </a:bodyPr>
          <a:lstStyle>
            <a:lvl1pPr defTabSz="969963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4" tIns="48522" rIns="97044" bIns="48522" numCol="1" anchor="t" anchorCtr="0" compatLnSpc="1">
            <a:prstTxWarp prst="textNoShape">
              <a:avLst/>
            </a:prstTxWarp>
          </a:bodyPr>
          <a:lstStyle>
            <a:lvl1pPr algn="r" defTabSz="969963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4" tIns="48522" rIns="97044" bIns="48522" numCol="1" anchor="b" anchorCtr="0" compatLnSpc="1">
            <a:prstTxWarp prst="textNoShape">
              <a:avLst/>
            </a:prstTxWarp>
          </a:bodyPr>
          <a:lstStyle>
            <a:lvl1pPr defTabSz="969963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4" tIns="48522" rIns="97044" bIns="48522" numCol="1" anchor="b" anchorCtr="0" compatLnSpc="1">
            <a:prstTxWarp prst="textNoShape">
              <a:avLst/>
            </a:prstTxWarp>
          </a:bodyPr>
          <a:lstStyle>
            <a:lvl1pPr algn="r" defTabSz="969963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EEA02689-696B-4B90-A93A-8E507557A3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44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6863" y="0"/>
            <a:ext cx="3222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01675"/>
            <a:ext cx="4781550" cy="358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8988"/>
            <a:ext cx="53943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40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6863" y="9121775"/>
            <a:ext cx="3222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B544C378-0309-4858-B553-933D31E970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4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rtsci/programs-and-degrees/certificat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queensu.ca/artsci/node/682/mid/956/credit-certificates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rtsci/undergrad-students/plan-selec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advising@cs.queensu.ca" TargetMode="External"/><Relationship Id="rId4" Type="http://schemas.openxmlformats.org/officeDocument/2006/relationships/hyperlink" Target="https://www.queensu.ca/artsci/undergrad-students/pass-academic-advisin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rtsci/undergrad-students/plan-selec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7D47C-D43D-4889-8198-FFC89A6D8EF8}" type="slidenum">
              <a:rPr lang="en-CA" altLang="en-US" sz="1200" smtClean="0"/>
              <a:pPr/>
              <a:t>1</a:t>
            </a:fld>
            <a:endParaRPr lang="en-CA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3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46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https://www.queensu.ca/academic-calendar/arts-science/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50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https://www.queensu.ca/artsci/programs-and-degrees/certificates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https://www.queensu.ca/artsci/node/682/mid/956/credit-certificates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90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alibri" panose="020F0502020204030204" pitchFamily="34" charset="0"/>
                <a:hlinkClick r:id="rId3"/>
              </a:rPr>
              <a:t>https://www.queensu.ca/artsci/undergrad-students/plan-selection</a:t>
            </a:r>
            <a:endParaRPr lang="en-US" sz="1200" b="1" dirty="0">
              <a:latin typeface="Calibri" panose="020F0502020204030204" pitchFamily="34" charset="0"/>
            </a:endParaRPr>
          </a:p>
          <a:p>
            <a:endParaRPr lang="en-CA" dirty="0"/>
          </a:p>
          <a:p>
            <a:r>
              <a:rPr lang="en-US" sz="1200" b="1" dirty="0">
                <a:latin typeface="Calibri" panose="020F0502020204030204" pitchFamily="34" charset="0"/>
                <a:hlinkClick r:id="rId4"/>
              </a:rPr>
              <a:t>https://www.queensu.ca/artsci/undergrad-students/pass-academic-advising</a:t>
            </a:r>
            <a:endParaRPr lang="en-CA" sz="1200" b="1" dirty="0">
              <a:latin typeface="Calibri" panose="020F0502020204030204" pitchFamily="34" charset="0"/>
            </a:endParaRPr>
          </a:p>
          <a:p>
            <a:endParaRPr lang="en-CA" sz="1200" b="1" dirty="0">
              <a:latin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hlinkClick r:id="rId5"/>
              </a:rPr>
              <a:t>advising@cs.queensu.ca</a:t>
            </a:r>
            <a:r>
              <a:rPr lang="en-US" sz="1200" b="1" dirty="0">
                <a:latin typeface="Calibri" panose="020F0502020204030204" pitchFamily="34" charset="0"/>
              </a:rPr>
              <a:t>  </a:t>
            </a:r>
            <a:r>
              <a:rPr lang="en-US" sz="1200" b="0" dirty="0">
                <a:latin typeface="Calibri" panose="020F0502020204030204" pitchFamily="34" charset="0"/>
              </a:rPr>
              <a:t>Please use your Queen’s email and include </a:t>
            </a:r>
            <a:r>
              <a:rPr lang="en-US" sz="1200" b="0">
                <a:latin typeface="Calibri" panose="020F0502020204030204" pitchFamily="34" charset="0"/>
              </a:rPr>
              <a:t>your student number!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86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https://www.queensu.ca/artsci/undergrad-students/plan-selection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98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18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Difference between Major and SSP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1. combination with majors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2. number of elective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96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4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1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C378-0309-4858-B553-933D31E970ED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67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8378-5A5D-4767-A05F-ADD1FC8EC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21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36303-72AE-4A27-9A89-D485837A2B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42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1313"/>
            <a:ext cx="1979613" cy="2116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41313"/>
            <a:ext cx="5789612" cy="2116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6DF4-CA94-4F8D-A60E-EE14F86EC4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73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41313"/>
            <a:ext cx="77724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085850"/>
            <a:ext cx="3884612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085850"/>
            <a:ext cx="3884613" cy="60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1847850"/>
            <a:ext cx="3884613" cy="60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B955-2B52-46E7-B6F6-6C4076324A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9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DE92-9BAC-4BF9-A231-0468D95C74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6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EC18-18CB-4CE7-BCB9-E425B86A68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085850"/>
            <a:ext cx="3884612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85850"/>
            <a:ext cx="3884613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B56E-68AB-4AFE-B356-1F02E346AA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D2BB-B3A9-40DC-9EF5-B1A262B9E6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4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8633-29C7-413A-B28F-16F7A8FB75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57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70E7-0A6A-4026-8412-FD71F7BB48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8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6EC2-74FC-4CE0-AD7B-E93C52BEA3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85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49640-749F-4A92-94F3-B15419CF73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79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341313"/>
            <a:ext cx="7772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085850"/>
            <a:ext cx="7921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 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453188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UG Info Session</a:t>
            </a:r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96838" y="6457950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CA"/>
              <a:t>March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57950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121E1E-4303-4FF0-8032-7B71F44EA8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°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Marlett" pitchFamily="2" charset="2"/>
        <a:buChar char="q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×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×"/>
        <a:defRPr sz="1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×"/>
        <a:defRPr sz="1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×"/>
        <a:defRPr sz="1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Symbol" pitchFamily="18" charset="2"/>
        <a:buChar char="×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queensu.ca/students/undergraduate/faq/accredi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queensu.ca/students/undergraduate/faq/accredi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cademic-calendar/arts-scien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rtsci/programs-and-degrees/certificat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eensu.ca/artsci/node/682/mid/956/credit-certificat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artsci/undergrad-students/plan-selec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vising@cs.queensu.ca" TargetMode="External"/><Relationship Id="rId4" Type="http://schemas.openxmlformats.org/officeDocument/2006/relationships/hyperlink" Target="https://www.queensu.ca/artsci/undergrad-students/pass-academic-advis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eensu.ca/artsci/undergrad-students/plan-sele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queensu.ca/artsci/undergrad-students/plan-selec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908720"/>
            <a:ext cx="7920880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4400" dirty="0">
                <a:latin typeface="Calibri" panose="020F0502020204030204" pitchFamily="34" charset="0"/>
              </a:rPr>
              <a:t>Plan Selection and UG Offerings </a:t>
            </a:r>
            <a:r>
              <a:rPr lang="en-US" altLang="en-US" sz="3600" dirty="0">
                <a:latin typeface="Calibri" panose="020F0502020204030204" pitchFamily="34" charset="0"/>
              </a:rPr>
              <a:t>in the</a:t>
            </a:r>
            <a:r>
              <a:rPr lang="en-US" altLang="en-US" sz="4400" dirty="0">
                <a:latin typeface="Calibri" panose="020F0502020204030204" pitchFamily="34" charset="0"/>
              </a:rPr>
              <a:t> </a:t>
            </a:r>
            <a:br>
              <a:rPr lang="en-US" altLang="en-US" sz="4400" dirty="0">
                <a:latin typeface="Calibri" panose="020F0502020204030204" pitchFamily="34" charset="0"/>
              </a:rPr>
            </a:br>
            <a:r>
              <a:rPr lang="en-US" altLang="en-US" sz="4400" dirty="0">
                <a:latin typeface="Calibri" panose="020F0502020204030204" pitchFamily="34" charset="0"/>
              </a:rPr>
              <a:t>School of Computing                                                                        </a:t>
            </a:r>
            <a:endParaRPr lang="en-CA" altLang="en-US" sz="4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226261" y="5517232"/>
            <a:ext cx="46914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CA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Yuanzhu Chen</a:t>
            </a:r>
            <a:endParaRPr lang="en-CA" altLang="en-US" sz="20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CA" altLang="en-US" sz="2000" b="1" dirty="0">
                <a:latin typeface="Calibri" panose="020F0502020204030204" pitchFamily="34" charset="0"/>
              </a:rPr>
              <a:t>1</a:t>
            </a:r>
            <a:r>
              <a:rPr lang="en-CA" altLang="en-US" sz="2000" b="1" baseline="30000" dirty="0">
                <a:latin typeface="Calibri" panose="020F0502020204030204" pitchFamily="34" charset="0"/>
              </a:rPr>
              <a:t>st</a:t>
            </a:r>
            <a:r>
              <a:rPr lang="en-CA" altLang="en-US" sz="2000" b="1" dirty="0">
                <a:latin typeface="Calibri" panose="020F0502020204030204" pitchFamily="34" charset="0"/>
              </a:rPr>
              <a:t> Year Orientation Session, April 10,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4009127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</a:rPr>
              <a:t>First line of code written by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</a:rPr>
              <a:t>first American President              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</a:rPr>
              <a:t>to write a line of code            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</a:rPr>
              <a:t>December 2014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1259632" y="2900819"/>
            <a:ext cx="6840759" cy="1104245"/>
          </a:xfrm>
          <a:prstGeom prst="horizontalScroll">
            <a:avLst/>
          </a:prstGeom>
          <a:solidFill>
            <a:srgbClr val="FFF0C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moveForward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(100);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548680"/>
            <a:ext cx="4884052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Bachelor of Computing (</a:t>
            </a:r>
            <a:r>
              <a:rPr lang="en-US" sz="2000" dirty="0" err="1">
                <a:latin typeface="Calibri" panose="020F0502020204030204" pitchFamily="34" charset="0"/>
              </a:rPr>
              <a:t>Honours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Extremely flexible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Not an SSP,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can</a:t>
            </a:r>
            <a:r>
              <a:rPr lang="en-US" sz="1800" dirty="0">
                <a:latin typeface="Calibri" panose="020F0502020204030204" pitchFamily="34" charset="0"/>
              </a:rPr>
              <a:t> be combined                           with any Minor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Choose from 6 different option lists</a:t>
            </a:r>
          </a:p>
          <a:p>
            <a:r>
              <a:rPr lang="en-US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Core (42.0 units): CISC,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Supporting (12.0 units): CISC, MATH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Option (18.0 units):</a:t>
            </a:r>
          </a:p>
          <a:p>
            <a:pPr lvl="2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) Theory &amp; Applications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ii) Biomedical Computation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iii) Data Analytics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iv) Artificial Intelligence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v) Game Design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vi) Security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351596" y="5733256"/>
            <a:ext cx="516548" cy="45480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9291" y="5949280"/>
            <a:ext cx="173156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Major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32" name="Rounded Rectangle 31"/>
          <p:cNvSpPr>
            <a:spLocks/>
          </p:cNvSpPr>
          <p:nvPr/>
        </p:nvSpPr>
        <p:spPr bwMode="auto">
          <a:xfrm>
            <a:off x="5868144" y="5949280"/>
            <a:ext cx="2555410" cy="70602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3" y="596407"/>
            <a:ext cx="5007681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Bachelor of Computing (</a:t>
            </a:r>
            <a:r>
              <a:rPr lang="en-US" sz="1800" dirty="0" err="1">
                <a:latin typeface="Calibri" panose="020F0502020204030204" pitchFamily="34" charset="0"/>
              </a:rPr>
              <a:t>Honours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Subject of Specialization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</a:rPr>
              <a:t>→ cannot be combined with a Minor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CIPS accredited; for more info on CIPS, see 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hlinkClick r:id="rId3"/>
              </a:rPr>
              <a:t>https://www.cs.queensu.ca/students/undergraduate/faq/accredit.html</a:t>
            </a:r>
            <a:endParaRPr lang="en-US" sz="18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Lots of flexibility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Core (54 units): CISC, MATH,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Option (48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one of </a:t>
            </a:r>
          </a:p>
          <a:p>
            <a:pPr lvl="3"/>
            <a:r>
              <a:rPr lang="en-US" sz="1200" dirty="0" err="1">
                <a:latin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</a:rPr>
              <a:t>) Theory &amp; Applications</a:t>
            </a:r>
          </a:p>
          <a:p>
            <a:pPr lvl="3"/>
            <a:r>
              <a:rPr lang="en-US" sz="1200" dirty="0">
                <a:latin typeface="Calibri" panose="020F0502020204030204" pitchFamily="34" charset="0"/>
              </a:rPr>
              <a:t>ii) Biomedical Computation</a:t>
            </a:r>
          </a:p>
          <a:p>
            <a:pPr lvl="3"/>
            <a:r>
              <a:rPr lang="en-US" sz="1200" dirty="0">
                <a:latin typeface="Calibri" panose="020F0502020204030204" pitchFamily="34" charset="0"/>
              </a:rPr>
              <a:t>iii) Data Analytics</a:t>
            </a:r>
          </a:p>
          <a:p>
            <a:pPr lvl="3"/>
            <a:r>
              <a:rPr lang="en-US" sz="1200" dirty="0">
                <a:latin typeface="Calibri" panose="020F0502020204030204" pitchFamily="34" charset="0"/>
              </a:rPr>
              <a:t>iv) Artificial Intelligence</a:t>
            </a:r>
          </a:p>
          <a:p>
            <a:pPr lvl="3"/>
            <a:r>
              <a:rPr lang="en-US" sz="1200" dirty="0">
                <a:latin typeface="Calibri" panose="020F0502020204030204" pitchFamily="34" charset="0"/>
              </a:rPr>
              <a:t>v) Game Design</a:t>
            </a:r>
          </a:p>
          <a:p>
            <a:pPr lvl="3"/>
            <a:endParaRPr lang="en-US" sz="12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outside computing (30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Elective (18 units)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75224" y="5445224"/>
            <a:ext cx="392920" cy="9834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9291" y="5949280"/>
            <a:ext cx="179568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32" name="Rounded Rectangle 31"/>
          <p:cNvSpPr>
            <a:spLocks/>
          </p:cNvSpPr>
          <p:nvPr/>
        </p:nvSpPr>
        <p:spPr bwMode="auto">
          <a:xfrm>
            <a:off x="5868144" y="5301208"/>
            <a:ext cx="2555410" cy="70602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19" y="404664"/>
            <a:ext cx="5223705" cy="6053286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433" y="545286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US" sz="1200" dirty="0">
                <a:latin typeface="Calibri" panose="020F0502020204030204" pitchFamily="34" charset="0"/>
              </a:rPr>
              <a:t>vi) Security </a:t>
            </a:r>
          </a:p>
        </p:txBody>
      </p:sp>
    </p:spTree>
    <p:extLst>
      <p:ext uri="{BB962C8B-B14F-4D97-AF65-F5344CB8AC3E}">
        <p14:creationId xmlns:p14="http://schemas.microsoft.com/office/powerpoint/2010/main" val="28213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562493"/>
            <a:ext cx="5007681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Bachelor of Computing (</a:t>
            </a:r>
            <a:r>
              <a:rPr lang="en-US" sz="1800" dirty="0" err="1">
                <a:latin typeface="Calibri" panose="020F0502020204030204" pitchFamily="34" charset="0"/>
              </a:rPr>
              <a:t>Honours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Subject of Specialization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</a:rPr>
              <a:t>→ cannot be combined with a Minor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CIPS accredited; for more info on CIPS, see 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hlinkClick r:id="rId3"/>
              </a:rPr>
              <a:t>https://www.cs.queensu.ca/students/undergraduate/faq/accredit.html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Core (69 units): </a:t>
            </a:r>
            <a:r>
              <a:rPr lang="en-US" sz="1600" dirty="0">
                <a:latin typeface="Calibri" panose="020F0502020204030204" pitchFamily="34" charset="0"/>
              </a:rPr>
              <a:t>CISC, MATH,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Option (39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CISC (</a:t>
            </a:r>
            <a:r>
              <a:rPr lang="en-US" sz="1600">
                <a:latin typeface="Calibri" panose="020F0502020204030204" pitchFamily="34" charset="0"/>
              </a:rPr>
              <a:t>12 units)</a:t>
            </a:r>
            <a:endParaRPr lang="en-US" sz="16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Writing, Commerce (6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Humanities, Social Sciences (3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Outside computing </a:t>
            </a:r>
            <a:r>
              <a:rPr lang="en-US" sz="1600" dirty="0" err="1">
                <a:latin typeface="Calibri" panose="020F0502020204030204" pitchFamily="34" charset="0"/>
              </a:rPr>
              <a:t>etc</a:t>
            </a:r>
            <a:r>
              <a:rPr lang="en-US" sz="1600" dirty="0">
                <a:latin typeface="Calibri" panose="020F0502020204030204" pitchFamily="34" charset="0"/>
              </a:rPr>
              <a:t> (18 units)</a:t>
            </a: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Elective (12 units)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5868144" y="4595180"/>
            <a:ext cx="2555410" cy="70602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endCxn id="24" idx="1"/>
          </p:cNvCxnSpPr>
          <p:nvPr/>
        </p:nvCxnSpPr>
        <p:spPr bwMode="auto">
          <a:xfrm>
            <a:off x="5438638" y="4941168"/>
            <a:ext cx="429506" cy="702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692696"/>
            <a:ext cx="51125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Bachelor of Computing (</a:t>
            </a:r>
            <a:r>
              <a:rPr lang="en-US" sz="1800" dirty="0" err="1">
                <a:latin typeface="Calibri" panose="020F0502020204030204" pitchFamily="34" charset="0"/>
              </a:rPr>
              <a:t>Honours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Subject of Specialization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→ cannot be combined with a Minor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Core (72 units): </a:t>
            </a:r>
            <a:r>
              <a:rPr lang="en-US" sz="1600" dirty="0">
                <a:latin typeface="Calibri" panose="020F0502020204030204" pitchFamily="34" charset="0"/>
              </a:rPr>
              <a:t>CISC, MATH, 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Option (12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Electives (36 units)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Option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Communications &amp; Coding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Data Analysis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e.g., 271, 371, 372, 451, 473 (all CISC)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Theory in Computer Science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e.g., 422, 462,  465, 466, 467 (all CISC)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Discrete Math &amp;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6012160" y="3736372"/>
            <a:ext cx="2952328" cy="77274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 bwMode="auto">
          <a:xfrm>
            <a:off x="5438638" y="4005064"/>
            <a:ext cx="573522" cy="11768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631252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Computing and BIOL, CHEM &amp; BCHEM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Bachelor of Computing (</a:t>
            </a:r>
            <a:r>
              <a:rPr lang="en-US" sz="2000" dirty="0" err="1">
                <a:latin typeface="Calibri" panose="020F0502020204030204" pitchFamily="34" charset="0"/>
              </a:rPr>
              <a:t>Honours</a:t>
            </a:r>
            <a:r>
              <a:rPr lang="en-US" sz="2000" dirty="0">
                <a:latin typeface="Calibri" panose="020F0502020204030204" pitchFamily="34" charset="0"/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Subject of Specialization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</a:rPr>
              <a:t> → cannot be combined with a Minor</a:t>
            </a:r>
          </a:p>
          <a:p>
            <a:r>
              <a:rPr lang="en-US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Core (96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CISC, MATH, STAT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BIOL, CHEM, BCHM (24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Option (9 units)</a:t>
            </a:r>
            <a:endParaRPr lang="en-US" sz="18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Electives (15 units)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6023996" y="3068960"/>
            <a:ext cx="2592288" cy="77274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38638" y="3155020"/>
            <a:ext cx="585358" cy="20197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620688"/>
            <a:ext cx="5112568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Computing and 2 of LING, PHIL or PSYC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Bachelor of Computing (</a:t>
            </a:r>
            <a:r>
              <a:rPr lang="en-US" sz="2000" dirty="0" err="1">
                <a:latin typeface="Calibri" panose="020F0502020204030204" pitchFamily="34" charset="0"/>
              </a:rPr>
              <a:t>Honours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Subject of Specialization 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→ cannot be combined with a Minor</a:t>
            </a:r>
          </a:p>
          <a:p>
            <a:r>
              <a:rPr lang="en-US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Core (51 units)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CISC, COGS, Math/Stats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Option (45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30 units from 2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of LING, PHIL or PSYC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15 units from option lists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Electives (24 units)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6023996" y="2420888"/>
            <a:ext cx="2592288" cy="77274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38638" y="2420888"/>
            <a:ext cx="585358" cy="1732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616151"/>
            <a:ext cx="49710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Computing and </a:t>
            </a:r>
            <a:r>
              <a:rPr lang="en-US" sz="2000" b="1" dirty="0">
                <a:latin typeface="Calibri" panose="020F0502020204030204" pitchFamily="34" charset="0"/>
              </a:rPr>
              <a:t>one of </a:t>
            </a:r>
            <a:r>
              <a:rPr lang="en-US" sz="2000" dirty="0">
                <a:latin typeface="Calibri" panose="020F0502020204030204" pitchFamily="34" charset="0"/>
              </a:rPr>
              <a:t>Art, Drama, Film or Music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Bachelor of Arts (</a:t>
            </a:r>
            <a:r>
              <a:rPr lang="en-US" sz="2000" dirty="0" err="1">
                <a:latin typeface="Calibri" panose="020F0502020204030204" pitchFamily="34" charset="0"/>
              </a:rPr>
              <a:t>Honours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</a:rPr>
              <a:t>→ no internship option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Subject of Specialization (SSP)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	→ cannot be combined with a minor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COAR: No automatic acceptance</a:t>
            </a:r>
          </a:p>
          <a:p>
            <a:r>
              <a:rPr lang="en-US" b="1" dirty="0">
                <a:latin typeface="Calibri" panose="020F0502020204030204" pitchFamily="34" charset="0"/>
              </a:rPr>
              <a:t>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Core (45 units): CISC, MATH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Sub-plan (39 units): </a:t>
            </a:r>
            <a:r>
              <a:rPr lang="en-US" sz="2000" b="1" dirty="0">
                <a:latin typeface="Calibri" panose="020F0502020204030204" pitchFamily="34" charset="0"/>
              </a:rPr>
              <a:t>one of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Art, Drama, Film, or Music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Electives (36 units)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404664"/>
            <a:ext cx="5187118" cy="576064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 bwMode="auto">
          <a:xfrm>
            <a:off x="6023996" y="1642852"/>
            <a:ext cx="2592288" cy="77274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endCxn id="24" idx="1"/>
          </p:cNvCxnSpPr>
          <p:nvPr/>
        </p:nvCxnSpPr>
        <p:spPr bwMode="auto">
          <a:xfrm flipV="1">
            <a:off x="5445587" y="2029226"/>
            <a:ext cx="578409" cy="186745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</p:spTree>
    <p:extLst>
      <p:ext uri="{BB962C8B-B14F-4D97-AF65-F5344CB8AC3E}">
        <p14:creationId xmlns:p14="http://schemas.microsoft.com/office/powerpoint/2010/main" val="28651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Complete, Official Descriptions of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full descriptions of these plans, please see document ‘Academic Plans, Schools, Departments’ in the Arts and Science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eCalendar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https://www.queensu.ca/academic-calendar/arts-science/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27584" y="6165304"/>
            <a:ext cx="1512168" cy="238039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C1EFC-8A79-DAFB-EC00-62DD76329E1B}"/>
              </a:ext>
            </a:extLst>
          </p:cNvPr>
          <p:cNvGrpSpPr/>
          <p:nvPr/>
        </p:nvGrpSpPr>
        <p:grpSpPr>
          <a:xfrm>
            <a:off x="4847569" y="2349081"/>
            <a:ext cx="4211562" cy="4894587"/>
            <a:chOff x="4847569" y="2349081"/>
            <a:chExt cx="4211562" cy="48945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8DC4F2-2BEE-31DA-9D4C-E5510B9A9C2A}"/>
                </a:ext>
              </a:extLst>
            </p:cNvPr>
            <p:cNvSpPr txBox="1"/>
            <p:nvPr/>
          </p:nvSpPr>
          <p:spPr>
            <a:xfrm>
              <a:off x="6228184" y="2349081"/>
              <a:ext cx="1450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e.g., for COMP:</a:t>
              </a:r>
            </a:p>
          </p:txBody>
        </p:sp>
        <p:pic>
          <p:nvPicPr>
            <p:cNvPr id="7" name="Picture 6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55AAD21-E60B-70CD-90E8-EE6059D7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569" y="2687635"/>
              <a:ext cx="4211562" cy="4556033"/>
            </a:xfrm>
            <a:prstGeom prst="rect">
              <a:avLst/>
            </a:prstGeom>
          </p:spPr>
        </p:pic>
      </p:grp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31534F-2D92-7C0C-A4F7-8AFC4F98A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0" y="2301967"/>
            <a:ext cx="4283668" cy="475305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B9130D-779E-74F8-D4BA-6F9B931E4E15}"/>
              </a:ext>
            </a:extLst>
          </p:cNvPr>
          <p:cNvSpPr/>
          <p:nvPr/>
        </p:nvSpPr>
        <p:spPr bwMode="auto">
          <a:xfrm>
            <a:off x="971600" y="6093296"/>
            <a:ext cx="1080120" cy="96172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49685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12-16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~$40K/year salary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Need to secure position yourself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Queen’s Career Services can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Eligibility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Bachelor of Computing (BCH)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GPA ≥ 1.90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msy10"/>
              </a:rPr>
              <a:t>·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 108 units completed towards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Could go after 2</a:t>
            </a:r>
            <a:r>
              <a:rPr lang="en-US" sz="2000" baseline="30000" dirty="0">
                <a:latin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</a:rPr>
              <a:t> year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93883" y="682402"/>
            <a:ext cx="4882173" cy="514350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Professional Internship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51520" y="1662128"/>
            <a:ext cx="5026850" cy="4071128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2080" y="2420888"/>
            <a:ext cx="3567826" cy="4162412"/>
            <a:chOff x="5292080" y="2420888"/>
            <a:chExt cx="3567826" cy="4162412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5868144" y="2420888"/>
              <a:ext cx="2991762" cy="4162412"/>
            </a:xfrm>
            <a:prstGeom prst="round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>
              <a:endCxn id="2" idx="1"/>
            </p:cNvCxnSpPr>
            <p:nvPr/>
          </p:nvCxnSpPr>
          <p:spPr bwMode="auto">
            <a:xfrm>
              <a:off x="5292080" y="3448340"/>
              <a:ext cx="576064" cy="1053754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Box 24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</p:spTree>
    <p:extLst>
      <p:ext uri="{BB962C8B-B14F-4D97-AF65-F5344CB8AC3E}">
        <p14:creationId xmlns:p14="http://schemas.microsoft.com/office/powerpoint/2010/main" val="34682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41313"/>
            <a:ext cx="7564387" cy="51435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Certificate in Data Analytics                          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3" y="980728"/>
            <a:ext cx="8820471" cy="13716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courses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 required courses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Intro to Statistics (STAT 263) or STAT_OPTIONS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 Analytics (CISC 251)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Advanced Data Analytics (CISC 351,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with CISC 371, CISC 372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Topics in Data Analytics (CISC 451)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plus 1 course from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CISC 432, CISC 181, STAT 269, STAT 351, STAT 466, SOCY 284, SOCY 309, PSYC 301, BIOL 343, EMPR 370, …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of these courses can also be reused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satisfy Computing plan requirements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to students 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Analytics option of CSCI, COMP or COMA, i.e., not taking CISC 371 or CISC 372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 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https://www.queensu.ca/artsci/programs-and-degrees/certificates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https://www.queensu.ca/artsci/node/682/mid/956/credit-certificates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42791" y="4172451"/>
            <a:ext cx="53285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selection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Computing offerings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plans</a:t>
            </a:r>
          </a:p>
          <a:p>
            <a:pPr lvl="2"/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</a:t>
            </a:r>
          </a:p>
          <a:p>
            <a:pPr lvl="2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degree</a:t>
            </a:r>
          </a:p>
          <a:p>
            <a:pPr lvl="2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 in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392553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Sources of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758" y="1299119"/>
            <a:ext cx="8208912" cy="701731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Arts &amp; Science Faculty: Plan Selection</a:t>
            </a:r>
          </a:p>
          <a:p>
            <a:r>
              <a:rPr lang="en-US" sz="1800" b="1" dirty="0">
                <a:latin typeface="Calibri" panose="020F0502020204030204" pitchFamily="34" charset="0"/>
                <a:hlinkClick r:id="rId3"/>
              </a:rPr>
              <a:t>https://www.queensu.ca/artsci/undergrad-students/plan-selection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759" y="3678811"/>
            <a:ext cx="8208912" cy="369332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Undergraduate Program Assistants: Karen Knight, Erin </a:t>
            </a:r>
            <a:r>
              <a:rPr lang="en-US" sz="1800" b="1" dirty="0" err="1">
                <a:latin typeface="Calibri" panose="020F0502020204030204" pitchFamily="34" charset="0"/>
              </a:rPr>
              <a:t>Gunsinger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759" y="4264505"/>
            <a:ext cx="8208912" cy="369332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Undergraduate Chair: Yuanzhu Chen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934" y="2225224"/>
            <a:ext cx="8208912" cy="646331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Arts &amp; Science Faculty: Academic Advising </a:t>
            </a:r>
            <a:r>
              <a:rPr lang="en-US" sz="1800" b="1" dirty="0">
                <a:latin typeface="Calibri" panose="020F0502020204030204" pitchFamily="34" charset="0"/>
                <a:hlinkClick r:id="rId4"/>
              </a:rPr>
              <a:t>https://www.queensu.ca/artsci/undergrad-students/pass-academic-advising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1B824-31C6-5AA8-3C85-CA8CA4FCA887}"/>
              </a:ext>
            </a:extLst>
          </p:cNvPr>
          <p:cNvSpPr/>
          <p:nvPr/>
        </p:nvSpPr>
        <p:spPr>
          <a:xfrm>
            <a:off x="465167" y="5451916"/>
            <a:ext cx="8208912" cy="369332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Undergraduate Program Officer: Samir Mohammad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FA315-E0A5-EFD8-2780-DA83F99FFB18}"/>
              </a:ext>
            </a:extLst>
          </p:cNvPr>
          <p:cNvSpPr/>
          <p:nvPr/>
        </p:nvSpPr>
        <p:spPr>
          <a:xfrm>
            <a:off x="467544" y="3090517"/>
            <a:ext cx="8208912" cy="369332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School of Computing Advising: </a:t>
            </a:r>
            <a:r>
              <a:rPr lang="en-US" sz="1800" b="1" dirty="0">
                <a:latin typeface="Calibri" panose="020F0502020204030204" pitchFamily="34" charset="0"/>
                <a:hlinkClick r:id="rId5"/>
              </a:rPr>
              <a:t>advising@cs.queensu.ca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CCBA6-C7E9-E49D-2C7B-5F98D1265C48}"/>
              </a:ext>
            </a:extLst>
          </p:cNvPr>
          <p:cNvSpPr/>
          <p:nvPr/>
        </p:nvSpPr>
        <p:spPr>
          <a:xfrm>
            <a:off x="460758" y="4858210"/>
            <a:ext cx="8208912" cy="369332"/>
          </a:xfrm>
          <a:prstGeom prst="rect">
            <a:avLst/>
          </a:prstGeom>
          <a:solidFill>
            <a:srgbClr val="FFF0C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First-year Student Coordinator: Wendy Powley</a:t>
            </a:r>
          </a:p>
        </p:txBody>
      </p:sp>
    </p:spTree>
    <p:extLst>
      <p:ext uri="{BB962C8B-B14F-4D97-AF65-F5344CB8AC3E}">
        <p14:creationId xmlns:p14="http://schemas.microsoft.com/office/powerpoint/2010/main" val="221516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blocks with words on them&#10;&#10;Description automatically generated">
            <a:extLst>
              <a:ext uri="{FF2B5EF4-FFF2-40B4-BE49-F238E27FC236}">
                <a16:creationId xmlns:a16="http://schemas.microsoft.com/office/drawing/2014/main" id="{FB55372F-C070-08D3-F972-4687E741D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3" y="2947962"/>
            <a:ext cx="2733631" cy="394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Plan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5850"/>
            <a:ext cx="8784976" cy="13716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Important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All students who have successfully completed 24 units or more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MUST</a:t>
            </a:r>
            <a:r>
              <a:rPr lang="en-US" sz="2000" dirty="0">
                <a:latin typeface="Calibri" panose="020F0502020204030204" pitchFamily="34" charset="0"/>
              </a:rPr>
              <a:t> select a plan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</a:rPr>
              <a:t>o/w they will not be able to enroll in 2</a:t>
            </a:r>
            <a:r>
              <a:rPr lang="en-US" sz="1600" baseline="30000" dirty="0">
                <a:latin typeface="Calibri" panose="020F0502020204030204" pitchFamily="34" charset="0"/>
              </a:rPr>
              <a:t>nd</a:t>
            </a:r>
            <a:r>
              <a:rPr lang="en-US" sz="1600" dirty="0">
                <a:latin typeface="Calibri" panose="020F0502020204030204" pitchFamily="34" charset="0"/>
              </a:rPr>
              <a:t> year courses during summer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When?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May 27 to June 7, 2024</a:t>
            </a:r>
            <a:endParaRPr lang="en-US" sz="2000" strike="sngStrike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More info?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https://www.queensu.ca/artsci/undergrad-students/plan-selection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5179318" flipV="1">
            <a:off x="697339" y="1970643"/>
            <a:ext cx="2304256" cy="1944216"/>
          </a:xfrm>
          <a:prstGeom prst="arc">
            <a:avLst>
              <a:gd name="adj1" fmla="val 16200000"/>
              <a:gd name="adj2" fmla="val 20150711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7F5AD6-9859-43F9-83D7-8F127C6FAA18}"/>
              </a:ext>
            </a:extLst>
          </p:cNvPr>
          <p:cNvGrpSpPr/>
          <p:nvPr/>
        </p:nvGrpSpPr>
        <p:grpSpPr>
          <a:xfrm>
            <a:off x="1320193" y="3359274"/>
            <a:ext cx="7511452" cy="2700908"/>
            <a:chOff x="1353148" y="3143250"/>
            <a:chExt cx="7511452" cy="2700908"/>
          </a:xfrm>
        </p:grpSpPr>
        <p:sp>
          <p:nvSpPr>
            <p:cNvPr id="7" name="TextBox 6"/>
            <p:cNvSpPr txBox="1"/>
            <p:nvPr/>
          </p:nvSpPr>
          <p:spPr>
            <a:xfrm>
              <a:off x="5580112" y="3143250"/>
              <a:ext cx="3284488" cy="9294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Acceptance via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Automatic Acceptance,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Pending List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353148" y="3645025"/>
              <a:ext cx="4081154" cy="2199133"/>
              <a:chOff x="1353148" y="3861049"/>
              <a:chExt cx="4081154" cy="2199133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3884875" y="3861049"/>
                <a:ext cx="1549427" cy="2016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arrow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Rounded Rectangle 14"/>
              <p:cNvSpPr/>
              <p:nvPr/>
            </p:nvSpPr>
            <p:spPr bwMode="auto">
              <a:xfrm>
                <a:off x="1353148" y="5877272"/>
                <a:ext cx="2385917" cy="18291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2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blocks with words on them&#10;&#10;Description automatically generated">
            <a:extLst>
              <a:ext uri="{FF2B5EF4-FFF2-40B4-BE49-F238E27FC236}">
                <a16:creationId xmlns:a16="http://schemas.microsoft.com/office/drawing/2014/main" id="{A3380A4D-934F-278C-9C33-F6E40777C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3" y="2947962"/>
            <a:ext cx="2733631" cy="394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Plan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85850"/>
            <a:ext cx="8784976" cy="13716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Important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All students who have successfully completed 24 units or more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MUST</a:t>
            </a:r>
            <a:r>
              <a:rPr lang="en-US" sz="2000" dirty="0">
                <a:latin typeface="Calibri" panose="020F0502020204030204" pitchFamily="34" charset="0"/>
              </a:rPr>
              <a:t> select a plan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</a:rPr>
              <a:t>o/w they will not be able to enroll in 2</a:t>
            </a:r>
            <a:r>
              <a:rPr lang="en-US" sz="1600" baseline="30000" dirty="0">
                <a:latin typeface="Calibri" panose="020F0502020204030204" pitchFamily="34" charset="0"/>
              </a:rPr>
              <a:t>nd</a:t>
            </a:r>
            <a:r>
              <a:rPr lang="en-US" sz="1600" dirty="0">
                <a:latin typeface="Calibri" panose="020F0502020204030204" pitchFamily="34" charset="0"/>
              </a:rPr>
              <a:t> year courses during summer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When? May 27 to June 7, 2022</a:t>
            </a:r>
            <a:endParaRPr lang="en-US" sz="2000" strike="sngStrike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More info?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https://www.queensu.ca/artsci/undergrad-students/plan-selection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5179318" flipV="1">
            <a:off x="697339" y="1970643"/>
            <a:ext cx="2304256" cy="1944216"/>
          </a:xfrm>
          <a:prstGeom prst="arc">
            <a:avLst>
              <a:gd name="adj1" fmla="val 16200000"/>
              <a:gd name="adj2" fmla="val 20150711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5487-DD0D-144C-92BD-28D8F2651F6B}"/>
              </a:ext>
            </a:extLst>
          </p:cNvPr>
          <p:cNvSpPr txBox="1"/>
          <p:nvPr/>
        </p:nvSpPr>
        <p:spPr>
          <a:xfrm>
            <a:off x="5580112" y="3122178"/>
            <a:ext cx="3284488" cy="1224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requirements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Automatic Acceptance,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Pending List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all Computing plans 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859BF3-51F6-8641-B37F-EB40F4367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4517329"/>
            <a:ext cx="2448273" cy="2213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3A3456-CAC1-E248-9F52-A85B74997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143" y="4511661"/>
            <a:ext cx="2448272" cy="221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94AC2C-1454-5C40-BE3A-5DD10FA2E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4878000"/>
            <a:ext cx="530401" cy="1836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31640" y="4347129"/>
            <a:ext cx="4176464" cy="2466247"/>
            <a:chOff x="1364595" y="2690945"/>
            <a:chExt cx="4176464" cy="2466247"/>
          </a:xfrm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3812867" y="2690945"/>
              <a:ext cx="1728192" cy="2375065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arrow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1364595" y="4941168"/>
              <a:ext cx="2367080" cy="216024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09110-BBA8-42E7-90F1-AB47C5FF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233"/>
            <a:ext cx="6658904" cy="3572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0334" cy="51435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</a:rPr>
              <a:t>Automatic Acceptance</a:t>
            </a:r>
            <a:r>
              <a:rPr lang="en-US" dirty="0">
                <a:latin typeface="Calibri" panose="020F0502020204030204" pitchFamily="34" charset="0"/>
              </a:rPr>
              <a:t>: Minimum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408" y="5637089"/>
            <a:ext cx="5511765" cy="96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= Departments will determine automatic acceptance manually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CISC 12#  =  CISC 121 or CISC 124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5F57D-CF4E-4735-9698-4FE96587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147233"/>
            <a:ext cx="5325998" cy="35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0334" cy="51435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</a:rPr>
              <a:t>Pending List</a:t>
            </a:r>
            <a:r>
              <a:rPr lang="en-US" dirty="0">
                <a:latin typeface="Calibri" panose="020F0502020204030204" pitchFamily="34" charset="0"/>
              </a:rPr>
              <a:t>: Minimum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637089"/>
            <a:ext cx="4679423" cy="96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Getting on the pending list does not mean acceptance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CISC 12#  =  CISC 121 or CISC 124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09110-BBA8-42E7-90F1-AB47C5FF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233"/>
            <a:ext cx="6658904" cy="3572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EED48-3FFC-4ED7-BA48-8E38A3D0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47233"/>
            <a:ext cx="5677692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FBCA84C-480F-8B46-99C7-C44FD6B2D7D3}"/>
              </a:ext>
            </a:extLst>
          </p:cNvPr>
          <p:cNvGrpSpPr/>
          <p:nvPr/>
        </p:nvGrpSpPr>
        <p:grpSpPr>
          <a:xfrm>
            <a:off x="158990" y="1432915"/>
            <a:ext cx="2573365" cy="5250365"/>
            <a:chOff x="158990" y="1432915"/>
            <a:chExt cx="2573365" cy="52503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2C7100-89CC-374D-A8F8-85B30766A16F}"/>
                </a:ext>
              </a:extLst>
            </p:cNvPr>
            <p:cNvGrpSpPr/>
            <p:nvPr/>
          </p:nvGrpSpPr>
          <p:grpSpPr>
            <a:xfrm>
              <a:off x="158990" y="1432915"/>
              <a:ext cx="2259293" cy="5250365"/>
              <a:chOff x="158990" y="1432915"/>
              <a:chExt cx="2259293" cy="52503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8990" y="4072054"/>
                <a:ext cx="750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</a:rPr>
                  <a:t>Plans</a:t>
                </a:r>
              </a:p>
            </p:txBody>
          </p:sp>
          <p:sp>
            <p:nvSpPr>
              <p:cNvPr id="22" name="Right Brace 21"/>
              <p:cNvSpPr/>
              <p:nvPr/>
            </p:nvSpPr>
            <p:spPr bwMode="auto">
              <a:xfrm rot="10800000">
                <a:off x="1035860" y="1943810"/>
                <a:ext cx="341607" cy="4581531"/>
              </a:xfrm>
              <a:prstGeom prst="rightBrace">
                <a:avLst>
                  <a:gd name="adj1" fmla="val 8333"/>
                  <a:gd name="adj2" fmla="val 4900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5432" y="1432915"/>
                <a:ext cx="1042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dirty="0">
                    <a:latin typeface="Calibri" panose="020F0502020204030204" pitchFamily="34" charset="0"/>
                  </a:rPr>
                  <a:t>4-year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latin typeface="Calibri" panose="020F0502020204030204" pitchFamily="34" charset="0"/>
                  </a:rPr>
                  <a:t>(</a:t>
                </a:r>
                <a:r>
                  <a:rPr lang="en-US" sz="1600" dirty="0" err="1">
                    <a:latin typeface="Calibri" panose="020F0502020204030204" pitchFamily="34" charset="0"/>
                  </a:rPr>
                  <a:t>Honours</a:t>
                </a:r>
                <a:r>
                  <a:rPr lang="en-US" sz="1600" dirty="0">
                    <a:latin typeface="Calibri" panose="020F0502020204030204" pitchFamily="34" charset="0"/>
                  </a:rPr>
                  <a:t> Degree)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CB1423-245C-874C-AA0D-25ABC3A4A3DB}"/>
                  </a:ext>
                </a:extLst>
              </p:cNvPr>
              <p:cNvSpPr txBox="1"/>
              <p:nvPr/>
            </p:nvSpPr>
            <p:spPr>
              <a:xfrm>
                <a:off x="1359019" y="6344726"/>
                <a:ext cx="1042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CA"/>
                </a:defPPr>
                <a:lvl1pPr>
                  <a:defRPr sz="2000">
                    <a:latin typeface="Calibri" panose="020F0502020204030204" pitchFamily="34" charset="0"/>
                  </a:defRPr>
                </a:lvl1pPr>
              </a:lstStyle>
              <a:p>
                <a:r>
                  <a:rPr lang="en-US" sz="1600" dirty="0"/>
                  <a:t>Certificate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F93A62-F6CC-AE48-B31C-C007820549BA}"/>
                  </a:ext>
                </a:extLst>
              </p:cNvPr>
              <p:cNvSpPr txBox="1"/>
              <p:nvPr/>
            </p:nvSpPr>
            <p:spPr>
              <a:xfrm>
                <a:off x="1382902" y="5736442"/>
                <a:ext cx="7710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Minors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78705" y="4426713"/>
              <a:ext cx="1353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3-year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(General Degree)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05E276-FE2E-1E46-A8DF-E523A2E48209}"/>
              </a:ext>
            </a:extLst>
          </p:cNvPr>
          <p:cNvGrpSpPr/>
          <p:nvPr/>
        </p:nvGrpSpPr>
        <p:grpSpPr>
          <a:xfrm>
            <a:off x="2411761" y="4343991"/>
            <a:ext cx="1887489" cy="1122937"/>
            <a:chOff x="2411761" y="4343991"/>
            <a:chExt cx="1887489" cy="1122937"/>
          </a:xfrm>
        </p:grpSpPr>
        <p:sp>
          <p:nvSpPr>
            <p:cNvPr id="13" name="TextBox 12"/>
            <p:cNvSpPr txBox="1"/>
            <p:nvPr/>
          </p:nvSpPr>
          <p:spPr>
            <a:xfrm>
              <a:off x="2777396" y="4882153"/>
              <a:ext cx="1521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 General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COMP-G-BCP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4364" y="4343991"/>
              <a:ext cx="1036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Arts General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COMP-G-BA</a:t>
              </a:r>
            </a:p>
          </p:txBody>
        </p:sp>
        <p:sp>
          <p:nvSpPr>
            <p:cNvPr id="26" name="Right Brace 25"/>
            <p:cNvSpPr/>
            <p:nvPr/>
          </p:nvSpPr>
          <p:spPr bwMode="auto">
            <a:xfrm rot="10800000">
              <a:off x="2411761" y="4466144"/>
              <a:ext cx="341607" cy="830986"/>
            </a:xfrm>
            <a:prstGeom prst="rightBrace">
              <a:avLst>
                <a:gd name="adj1" fmla="val 8333"/>
                <a:gd name="adj2" fmla="val 473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0516" y="43575"/>
            <a:ext cx="4002348" cy="5143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Computing Offerings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5DE683-20B0-8D41-91D5-6D454707A395}"/>
              </a:ext>
            </a:extLst>
          </p:cNvPr>
          <p:cNvGrpSpPr/>
          <p:nvPr/>
        </p:nvGrpSpPr>
        <p:grpSpPr>
          <a:xfrm>
            <a:off x="2339752" y="543508"/>
            <a:ext cx="2952328" cy="2196949"/>
            <a:chOff x="2339752" y="543508"/>
            <a:chExt cx="2952328" cy="2196949"/>
          </a:xfrm>
        </p:grpSpPr>
        <p:sp>
          <p:nvSpPr>
            <p:cNvPr id="23" name="Right Brace 22"/>
            <p:cNvSpPr/>
            <p:nvPr/>
          </p:nvSpPr>
          <p:spPr bwMode="auto">
            <a:xfrm rot="10800000">
              <a:off x="2339752" y="838597"/>
              <a:ext cx="286253" cy="1901860"/>
            </a:xfrm>
            <a:prstGeom prst="rightBrace">
              <a:avLst>
                <a:gd name="adj1" fmla="val 8333"/>
                <a:gd name="adj2" fmla="val 5321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454" y="671706"/>
              <a:ext cx="925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major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7003" y="543508"/>
              <a:ext cx="1685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 Major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COMP-M/I-BCH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7405F1-3FA1-6A48-B647-5A4ECE2A9EEF}"/>
              </a:ext>
            </a:extLst>
          </p:cNvPr>
          <p:cNvGrpSpPr/>
          <p:nvPr/>
        </p:nvGrpSpPr>
        <p:grpSpPr>
          <a:xfrm>
            <a:off x="2626006" y="1211086"/>
            <a:ext cx="4324191" cy="3167868"/>
            <a:chOff x="2626006" y="1211086"/>
            <a:chExt cx="4324191" cy="3167868"/>
          </a:xfrm>
        </p:grpSpPr>
        <p:sp>
          <p:nvSpPr>
            <p:cNvPr id="12" name="TextBox 11"/>
            <p:cNvSpPr txBox="1"/>
            <p:nvPr/>
          </p:nvSpPr>
          <p:spPr>
            <a:xfrm>
              <a:off x="2626006" y="2542836"/>
              <a:ext cx="1460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CA"/>
              </a:defPPr>
              <a:lvl1pPr algn="ctr">
                <a:defRPr sz="1600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specializations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8859" y="3794179"/>
              <a:ext cx="24563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 &amp; Creative Arts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COCA-G-BAH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3287" y="2740457"/>
              <a:ext cx="1663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Cognitive Science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COGS-P/I-BCH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56318" y="2218248"/>
              <a:ext cx="2693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Computing, Math &amp; Analytics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COMA-P/I-BCH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3287" y="3260393"/>
              <a:ext cx="2108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Biomedical Computing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BMCO-P/I-BCH</a:t>
              </a:r>
            </a:p>
          </p:txBody>
        </p:sp>
        <p:sp>
          <p:nvSpPr>
            <p:cNvPr id="25" name="Right Brace 24"/>
            <p:cNvSpPr/>
            <p:nvPr/>
          </p:nvSpPr>
          <p:spPr bwMode="auto">
            <a:xfrm rot="10800000">
              <a:off x="3991046" y="1416400"/>
              <a:ext cx="289116" cy="2741996"/>
            </a:xfrm>
            <a:prstGeom prst="rightBrace">
              <a:avLst>
                <a:gd name="adj1" fmla="val 8333"/>
                <a:gd name="adj2" fmla="val 5181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22" y="1734702"/>
              <a:ext cx="1573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Software Design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SODE-P/I-BCH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78925" y="1211086"/>
              <a:ext cx="17659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Computer Science 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CSCI-P/I-BCH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32944" y="6238739"/>
            <a:ext cx="140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Data Analytics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</a:rPr>
              <a:t>DATA-C-DAT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DB955-0A5B-494D-9F79-DD2EEC573395}"/>
              </a:ext>
            </a:extLst>
          </p:cNvPr>
          <p:cNvGrpSpPr/>
          <p:nvPr/>
        </p:nvGrpSpPr>
        <p:grpSpPr>
          <a:xfrm>
            <a:off x="2294402" y="5373216"/>
            <a:ext cx="5686087" cy="1099932"/>
            <a:chOff x="2294402" y="5373216"/>
            <a:chExt cx="5686087" cy="10999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E0535-EA5F-A244-B62F-656EF1DA5443}"/>
                </a:ext>
              </a:extLst>
            </p:cNvPr>
            <p:cNvCxnSpPr/>
            <p:nvPr/>
          </p:nvCxnSpPr>
          <p:spPr bwMode="auto">
            <a:xfrm flipH="1">
              <a:off x="2294402" y="5919123"/>
              <a:ext cx="2436703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D2667B-8683-664C-96B1-2F1B938B43DD}"/>
                </a:ext>
              </a:extLst>
            </p:cNvPr>
            <p:cNvSpPr txBox="1"/>
            <p:nvPr/>
          </p:nvSpPr>
          <p:spPr>
            <a:xfrm>
              <a:off x="5386194" y="5888373"/>
              <a:ext cx="2594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 Minor (Science)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COMP-Z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99E2E7-68B2-5242-9459-87F6DDD2D2FF}"/>
                </a:ext>
              </a:extLst>
            </p:cNvPr>
            <p:cNvSpPr txBox="1"/>
            <p:nvPr/>
          </p:nvSpPr>
          <p:spPr>
            <a:xfrm>
              <a:off x="5403034" y="5373216"/>
              <a:ext cx="2229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Computing Minor (Arts)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COMP-Y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1E9259B5-DE87-7D4A-8327-596C5D367FA9}"/>
                </a:ext>
              </a:extLst>
            </p:cNvPr>
            <p:cNvSpPr/>
            <p:nvPr/>
          </p:nvSpPr>
          <p:spPr bwMode="auto">
            <a:xfrm rot="10800000">
              <a:off x="5004049" y="5483333"/>
              <a:ext cx="341608" cy="792847"/>
            </a:xfrm>
            <a:prstGeom prst="rightBrace">
              <a:avLst>
                <a:gd name="adj1" fmla="val 8333"/>
                <a:gd name="adj2" fmla="val 4739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099438-D11A-BA4D-9BE4-C4426AC05946}"/>
              </a:ext>
            </a:extLst>
          </p:cNvPr>
          <p:cNvGrpSpPr/>
          <p:nvPr/>
        </p:nvGrpSpPr>
        <p:grpSpPr>
          <a:xfrm>
            <a:off x="5291254" y="188640"/>
            <a:ext cx="3944968" cy="2062103"/>
            <a:chOff x="5291254" y="188640"/>
            <a:chExt cx="3944968" cy="2062103"/>
          </a:xfrm>
        </p:grpSpPr>
        <p:sp>
          <p:nvSpPr>
            <p:cNvPr id="24" name="Right Brace 23"/>
            <p:cNvSpPr/>
            <p:nvPr/>
          </p:nvSpPr>
          <p:spPr bwMode="auto">
            <a:xfrm rot="10800000">
              <a:off x="6660232" y="302321"/>
              <a:ext cx="119612" cy="1776946"/>
            </a:xfrm>
            <a:prstGeom prst="rightBrace">
              <a:avLst>
                <a:gd name="adj1" fmla="val 8333"/>
                <a:gd name="adj2" fmla="val 6679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9F2094-D1E6-5C4F-A535-82C7BE5B454E}"/>
                </a:ext>
              </a:extLst>
            </p:cNvPr>
            <p:cNvSpPr txBox="1"/>
            <p:nvPr/>
          </p:nvSpPr>
          <p:spPr>
            <a:xfrm>
              <a:off x="6779844" y="188640"/>
              <a:ext cx="245637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(options)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Artificial Intelligence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Biomedical Computation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Data Analytics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Fundamental Computation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Game Development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Security</a:t>
              </a:r>
            </a:p>
            <a:p>
              <a:pPr>
                <a:spcBef>
                  <a:spcPts val="0"/>
                </a:spcBef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(subplans)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F769CE1-5EE6-1E4C-8164-E35E4B3A1F20}"/>
                </a:ext>
              </a:extLst>
            </p:cNvPr>
            <p:cNvCxnSpPr/>
            <p:nvPr/>
          </p:nvCxnSpPr>
          <p:spPr bwMode="auto">
            <a:xfrm flipH="1">
              <a:off x="5291254" y="409737"/>
              <a:ext cx="1368978" cy="26196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185DC99-A12D-B14F-8AA9-A5EA218D7C07}"/>
                </a:ext>
              </a:extLst>
            </p:cNvPr>
            <p:cNvCxnSpPr/>
            <p:nvPr/>
          </p:nvCxnSpPr>
          <p:spPr bwMode="auto">
            <a:xfrm flipH="1" flipV="1">
              <a:off x="5668056" y="1532927"/>
              <a:ext cx="992176" cy="49416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67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91683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2 Computing Minors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Arts: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1800" dirty="0">
                <a:latin typeface="Calibri" panose="020F0502020204030204" pitchFamily="34" charset="0"/>
              </a:rPr>
              <a:t>33 units CISC, MATH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    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Science: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1800" dirty="0">
                <a:latin typeface="Calibri" panose="020F0502020204030204" pitchFamily="34" charset="0"/>
              </a:rPr>
              <a:t>48 units CISC, MATH, STAT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    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250260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Minor (Science)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221727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Minor (Arts)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93883" y="682402"/>
            <a:ext cx="4594141" cy="514350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Minors</a:t>
            </a:r>
          </a:p>
        </p:txBody>
      </p:sp>
      <p:sp>
        <p:nvSpPr>
          <p:cNvPr id="22" name="Rounded Rectangle 21"/>
          <p:cNvSpPr>
            <a:spLocks/>
          </p:cNvSpPr>
          <p:nvPr/>
        </p:nvSpPr>
        <p:spPr bwMode="auto">
          <a:xfrm>
            <a:off x="5868144" y="116632"/>
            <a:ext cx="2741190" cy="1545496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1662128"/>
            <a:ext cx="5040560" cy="3495064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23" idx="3"/>
            <a:endCxn id="22" idx="1"/>
          </p:cNvCxnSpPr>
          <p:nvPr/>
        </p:nvCxnSpPr>
        <p:spPr bwMode="auto">
          <a:xfrm flipV="1">
            <a:off x="5292080" y="889380"/>
            <a:ext cx="576064" cy="252028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</p:spTree>
    <p:extLst>
      <p:ext uri="{BB962C8B-B14F-4D97-AF65-F5344CB8AC3E}">
        <p14:creationId xmlns:p14="http://schemas.microsoft.com/office/powerpoint/2010/main" val="19359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91683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2 General Degrees (90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Arts: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1800" dirty="0">
                <a:latin typeface="Calibri" panose="020F0502020204030204" pitchFamily="34" charset="0"/>
              </a:rPr>
              <a:t>33 units CISC, MATH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      57 elective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Computing: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1800" dirty="0">
                <a:latin typeface="Calibri" panose="020F0502020204030204" pitchFamily="34" charset="0"/>
              </a:rPr>
              <a:t>48 units CISC, MATH, STAT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      42 elective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353" y="907143"/>
            <a:ext cx="18344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Computing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2534" y="274700"/>
            <a:ext cx="12493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Arts General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COMP-G-BA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2956" y="1786868"/>
            <a:ext cx="245637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&amp; Creative Arts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COCA-G-BAH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534" y="2506948"/>
            <a:ext cx="166391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Cognitive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COGS-P/I-BCH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027" y="3803092"/>
            <a:ext cx="269387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Computing, Math &amp; Analytics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COMA-P/I-BCH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1478" y="3155020"/>
            <a:ext cx="210865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Biomedical Computing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BMCO-P/I-BCH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93883" y="682402"/>
            <a:ext cx="4594141" cy="514350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3-Year General Degrees</a:t>
            </a:r>
          </a:p>
        </p:txBody>
      </p:sp>
      <p:sp>
        <p:nvSpPr>
          <p:cNvPr id="22" name="Rounded Rectangle 21"/>
          <p:cNvSpPr>
            <a:spLocks/>
          </p:cNvSpPr>
          <p:nvPr/>
        </p:nvSpPr>
        <p:spPr bwMode="auto">
          <a:xfrm>
            <a:off x="5868144" y="116632"/>
            <a:ext cx="2741190" cy="1545496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1662128"/>
            <a:ext cx="5040560" cy="3495064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23" idx="3"/>
            <a:endCxn id="22" idx="1"/>
          </p:cNvCxnSpPr>
          <p:nvPr/>
        </p:nvCxnSpPr>
        <p:spPr bwMode="auto">
          <a:xfrm flipV="1">
            <a:off x="5292080" y="889380"/>
            <a:ext cx="576064" cy="252028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6181238" y="4667188"/>
            <a:ext cx="1573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Software Design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SODE-P/I-BCH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9291" y="5949280"/>
            <a:ext cx="1685077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Computing Major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COMP-M/I-BCH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7561" y="5315260"/>
            <a:ext cx="171944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CSCI-P/I-BCH</a:t>
            </a:r>
          </a:p>
        </p:txBody>
      </p:sp>
    </p:spTree>
    <p:extLst>
      <p:ext uri="{BB962C8B-B14F-4D97-AF65-F5344CB8AC3E}">
        <p14:creationId xmlns:p14="http://schemas.microsoft.com/office/powerpoint/2010/main" val="24260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aug2004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5959FE"/>
      </a:folHlink>
    </a:clrScheme>
    <a:fontScheme name="aug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aug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g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g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g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g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g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g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5A010A1AB9D45B39A19815C9B203C" ma:contentTypeVersion="14" ma:contentTypeDescription="Create a new document." ma:contentTypeScope="" ma:versionID="b2385c01dd8fbb9ff9f3c52cf0b7f640">
  <xsd:schema xmlns:xsd="http://www.w3.org/2001/XMLSchema" xmlns:xs="http://www.w3.org/2001/XMLSchema" xmlns:p="http://schemas.microsoft.com/office/2006/metadata/properties" xmlns:ns2="74c683fb-56d1-45ab-bd1f-67e948a7e2f7" xmlns:ns3="6b9cd0e1-4d47-4b8a-8a16-33f3bf32edfb" targetNamespace="http://schemas.microsoft.com/office/2006/metadata/properties" ma:root="true" ma:fieldsID="cd64894cb83ec56144e8c0022b4b89c2" ns2:_="" ns3:_="">
    <xsd:import namespace="74c683fb-56d1-45ab-bd1f-67e948a7e2f7"/>
    <xsd:import namespace="6b9cd0e1-4d47-4b8a-8a16-33f3bf32e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683fb-56d1-45ab-bd1f-67e948a7e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bd2e69d-a885-47d9-a849-8bc90acf9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cd0e1-4d47-4b8a-8a16-33f3bf32edf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92bd9f-87aa-4c1a-8fd8-874474c4f2d5}" ma:internalName="TaxCatchAll" ma:showField="CatchAllData" ma:web="6b9cd0e1-4d47-4b8a-8a16-33f3bf32e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c683fb-56d1-45ab-bd1f-67e948a7e2f7">
      <Terms xmlns="http://schemas.microsoft.com/office/infopath/2007/PartnerControls"/>
    </lcf76f155ced4ddcb4097134ff3c332f>
    <TaxCatchAll xmlns="6b9cd0e1-4d47-4b8a-8a16-33f3bf32edfb" xsi:nil="true"/>
  </documentManagement>
</p:properties>
</file>

<file path=customXml/itemProps1.xml><?xml version="1.0" encoding="utf-8"?>
<ds:datastoreItem xmlns:ds="http://schemas.openxmlformats.org/officeDocument/2006/customXml" ds:itemID="{8967AC26-7942-4563-AEAF-DE11C346AA25}"/>
</file>

<file path=customXml/itemProps2.xml><?xml version="1.0" encoding="utf-8"?>
<ds:datastoreItem xmlns:ds="http://schemas.openxmlformats.org/officeDocument/2006/customXml" ds:itemID="{553E9D03-331D-4A4D-921D-BA9C81A12D53}"/>
</file>

<file path=customXml/itemProps3.xml><?xml version="1.0" encoding="utf-8"?>
<ds:datastoreItem xmlns:ds="http://schemas.openxmlformats.org/officeDocument/2006/customXml" ds:itemID="{495FB748-111D-459E-ADE1-4F9AFD5EC15C}"/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Settings\Juergen\Application Data\Microsoft\Templates\aug2004.pot</Template>
  <TotalTime>71818</TotalTime>
  <Words>1858</Words>
  <Application>Microsoft Office PowerPoint</Application>
  <PresentationFormat>On-screen Show (4:3)</PresentationFormat>
  <Paragraphs>447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Marlett</vt:lpstr>
      <vt:lpstr>Calibri</vt:lpstr>
      <vt:lpstr>Arial</vt:lpstr>
      <vt:lpstr>cmsy10</vt:lpstr>
      <vt:lpstr>Wingdings</vt:lpstr>
      <vt:lpstr>Symbol</vt:lpstr>
      <vt:lpstr>Times New Roman</vt:lpstr>
      <vt:lpstr>Courier New</vt:lpstr>
      <vt:lpstr>aug2004</vt:lpstr>
      <vt:lpstr>Plan Selection and UG Offerings in the  School of Computing                                                                        </vt:lpstr>
      <vt:lpstr>Content</vt:lpstr>
      <vt:lpstr>Plan Selection</vt:lpstr>
      <vt:lpstr>Plan Selection</vt:lpstr>
      <vt:lpstr>Automatic Acceptance: Minimum Requirements</vt:lpstr>
      <vt:lpstr>Pending List: Minimum Requirements</vt:lpstr>
      <vt:lpstr>Computing Offerings</vt:lpstr>
      <vt:lpstr>Minors</vt:lpstr>
      <vt:lpstr>3-Year General Degrees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Complete, Official Descriptions of Plans</vt:lpstr>
      <vt:lpstr>Professional Internship</vt:lpstr>
      <vt:lpstr> Certificate in Data Analytics                           </vt:lpstr>
      <vt:lpstr>Sources of Information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CISC835_F04: intro</dc:title>
  <dc:creator>Juergen Dingel</dc:creator>
  <cp:lastModifiedBy>Erin Gunsinger</cp:lastModifiedBy>
  <cp:revision>1621</cp:revision>
  <cp:lastPrinted>2020-04-09T16:27:56Z</cp:lastPrinted>
  <dcterms:created xsi:type="dcterms:W3CDTF">2004-08-16T16:41:45Z</dcterms:created>
  <dcterms:modified xsi:type="dcterms:W3CDTF">2024-04-10T16:49:38Z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0x0101004B05A010A1AB9D45B39A19815C9B203C</vt:lpwstr>
  </property>
</Properties>
</file>